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249" r:id="rId2"/>
    <p:sldId id="4243" r:id="rId3"/>
    <p:sldId id="4244" r:id="rId4"/>
    <p:sldId id="4230" r:id="rId5"/>
    <p:sldId id="4245" r:id="rId6"/>
    <p:sldId id="4315" r:id="rId7"/>
    <p:sldId id="4316" r:id="rId8"/>
    <p:sldId id="4317" r:id="rId9"/>
    <p:sldId id="4318" r:id="rId10"/>
    <p:sldId id="4319" r:id="rId11"/>
    <p:sldId id="4320" r:id="rId12"/>
    <p:sldId id="4321" r:id="rId13"/>
    <p:sldId id="4322" r:id="rId14"/>
    <p:sldId id="4323" r:id="rId15"/>
    <p:sldId id="4246" r:id="rId16"/>
    <p:sldId id="4224" r:id="rId17"/>
    <p:sldId id="4247" r:id="rId18"/>
    <p:sldId id="4307" r:id="rId19"/>
    <p:sldId id="4324" r:id="rId20"/>
    <p:sldId id="4325" r:id="rId21"/>
    <p:sldId id="4326" r:id="rId22"/>
    <p:sldId id="4279" r:id="rId23"/>
    <p:sldId id="4314" r:id="rId24"/>
    <p:sldId id="4250" r:id="rId25"/>
  </p:sldIdLst>
  <p:sldSz cx="12858750" cy="7232650"/>
  <p:notesSz cx="6858000" cy="91440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">
          <p15:clr>
            <a:srgbClr val="A4A3A4"/>
          </p15:clr>
        </p15:guide>
        <p15:guide id="2" orient="horz" pos="4191">
          <p15:clr>
            <a:srgbClr val="A4A3A4"/>
          </p15:clr>
        </p15:guide>
        <p15:guide id="3" pos="4050">
          <p15:clr>
            <a:srgbClr val="A4A3A4"/>
          </p15:clr>
        </p15:guide>
        <p15:guide id="4" pos="569">
          <p15:clr>
            <a:srgbClr val="A4A3A4"/>
          </p15:clr>
        </p15:guide>
        <p15:guide id="5" pos="7514">
          <p15:clr>
            <a:srgbClr val="A4A3A4"/>
          </p15:clr>
        </p15:guide>
        <p15:guide id="6" pos="69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744"/>
    <a:srgbClr val="29ABE2"/>
    <a:srgbClr val="4BC1DD"/>
    <a:srgbClr val="FFC000"/>
    <a:srgbClr val="5CBA46"/>
    <a:srgbClr val="00939F"/>
    <a:srgbClr val="DC5B3E"/>
    <a:srgbClr val="4B5C6E"/>
    <a:srgbClr val="005490"/>
    <a:srgbClr val="57C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3" autoAdjust="0"/>
    <p:restoredTop sz="95274" autoAdjust="0"/>
  </p:normalViewPr>
  <p:slideViewPr>
    <p:cSldViewPr>
      <p:cViewPr varScale="1">
        <p:scale>
          <a:sx n="98" d="100"/>
          <a:sy n="98" d="100"/>
        </p:scale>
        <p:origin x="60" y="420"/>
      </p:cViewPr>
      <p:guideLst>
        <p:guide orient="horz" pos="302"/>
        <p:guide orient="horz" pos="4191"/>
        <p:guide pos="4050"/>
        <p:guide pos="569"/>
        <p:guide pos="7514"/>
        <p:guide pos="696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227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287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754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91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69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596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74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46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5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33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858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641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01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64594" y="508964"/>
            <a:ext cx="7929563" cy="49711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37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536156" y="1003924"/>
            <a:ext cx="5786438" cy="28228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8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42620" indent="0">
              <a:buNone/>
              <a:defRPr sz="1685"/>
            </a:lvl2pPr>
            <a:lvl3pPr marL="1285875" indent="0">
              <a:buNone/>
              <a:defRPr sz="1405"/>
            </a:lvl3pPr>
            <a:lvl4pPr marL="1928495" indent="0">
              <a:buNone/>
              <a:defRPr sz="1265"/>
            </a:lvl4pPr>
            <a:lvl5pPr marL="2571750" indent="0">
              <a:buNone/>
              <a:defRPr sz="1265"/>
            </a:lvl5pPr>
            <a:lvl6pPr marL="3214370" indent="0">
              <a:buNone/>
              <a:defRPr sz="1265"/>
            </a:lvl6pPr>
            <a:lvl7pPr marL="3857625" indent="0">
              <a:buNone/>
              <a:defRPr sz="1265"/>
            </a:lvl7pPr>
            <a:lvl8pPr marL="4500245" indent="0">
              <a:buNone/>
              <a:defRPr sz="1265"/>
            </a:lvl8pPr>
            <a:lvl9pPr marL="5143500" indent="0">
              <a:buNone/>
              <a:defRPr sz="1265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788410"/>
            <a:ext cx="12858750" cy="3444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15513" y="852959"/>
            <a:ext cx="2625184" cy="2619388"/>
            <a:chOff x="2423438" y="1854200"/>
            <a:chExt cx="1438276" cy="143510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423438" y="1854200"/>
              <a:ext cx="1438275" cy="143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2552026" y="2409825"/>
              <a:ext cx="1309688" cy="879475"/>
            </a:xfrm>
            <a:custGeom>
              <a:avLst/>
              <a:gdLst>
                <a:gd name="T0" fmla="*/ 346 w 346"/>
                <a:gd name="T1" fmla="*/ 43 h 233"/>
                <a:gd name="T2" fmla="*/ 156 w 346"/>
                <a:gd name="T3" fmla="*/ 233 h 233"/>
                <a:gd name="T4" fmla="*/ 128 w 346"/>
                <a:gd name="T5" fmla="*/ 231 h 233"/>
                <a:gd name="T6" fmla="*/ 24 w 346"/>
                <a:gd name="T7" fmla="*/ 127 h 233"/>
                <a:gd name="T8" fmla="*/ 22 w 346"/>
                <a:gd name="T9" fmla="*/ 118 h 233"/>
                <a:gd name="T10" fmla="*/ 32 w 346"/>
                <a:gd name="T11" fmla="*/ 86 h 233"/>
                <a:gd name="T12" fmla="*/ 22 w 346"/>
                <a:gd name="T13" fmla="*/ 76 h 233"/>
                <a:gd name="T14" fmla="*/ 32 w 346"/>
                <a:gd name="T15" fmla="*/ 72 h 233"/>
                <a:gd name="T16" fmla="*/ 33 w 346"/>
                <a:gd name="T17" fmla="*/ 39 h 233"/>
                <a:gd name="T18" fmla="*/ 0 w 346"/>
                <a:gd name="T19" fmla="*/ 7 h 233"/>
                <a:gd name="T20" fmla="*/ 312 w 346"/>
                <a:gd name="T21" fmla="*/ 0 h 233"/>
                <a:gd name="T22" fmla="*/ 346 w 346"/>
                <a:gd name="T23" fmla="*/ 34 h 233"/>
                <a:gd name="T24" fmla="*/ 346 w 346"/>
                <a:gd name="T25" fmla="*/ 4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233">
                  <a:moveTo>
                    <a:pt x="346" y="43"/>
                  </a:moveTo>
                  <a:cubicBezTo>
                    <a:pt x="346" y="148"/>
                    <a:pt x="261" y="233"/>
                    <a:pt x="156" y="233"/>
                  </a:cubicBezTo>
                  <a:cubicBezTo>
                    <a:pt x="146" y="233"/>
                    <a:pt x="137" y="233"/>
                    <a:pt x="128" y="231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46" y="37"/>
                    <a:pt x="346" y="40"/>
                    <a:pt x="346" y="4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545676" y="2235200"/>
              <a:ext cx="1195388" cy="676275"/>
            </a:xfrm>
            <a:custGeom>
              <a:avLst/>
              <a:gdLst>
                <a:gd name="T0" fmla="*/ 72 w 316"/>
                <a:gd name="T1" fmla="*/ 96 h 179"/>
                <a:gd name="T2" fmla="*/ 72 w 316"/>
                <a:gd name="T3" fmla="*/ 133 h 179"/>
                <a:gd name="T4" fmla="*/ 244 w 316"/>
                <a:gd name="T5" fmla="*/ 133 h 179"/>
                <a:gd name="T6" fmla="*/ 244 w 316"/>
                <a:gd name="T7" fmla="*/ 96 h 179"/>
                <a:gd name="T8" fmla="*/ 237 w 316"/>
                <a:gd name="T9" fmla="*/ 91 h 179"/>
                <a:gd name="T10" fmla="*/ 163 w 316"/>
                <a:gd name="T11" fmla="*/ 122 h 179"/>
                <a:gd name="T12" fmla="*/ 153 w 316"/>
                <a:gd name="T13" fmla="*/ 122 h 179"/>
                <a:gd name="T14" fmla="*/ 80 w 316"/>
                <a:gd name="T15" fmla="*/ 91 h 179"/>
                <a:gd name="T16" fmla="*/ 72 w 316"/>
                <a:gd name="T17" fmla="*/ 96 h 179"/>
                <a:gd name="T18" fmla="*/ 39 w 316"/>
                <a:gd name="T19" fmla="*/ 73 h 179"/>
                <a:gd name="T20" fmla="*/ 39 w 316"/>
                <a:gd name="T21" fmla="*/ 106 h 179"/>
                <a:gd name="T22" fmla="*/ 39 w 316"/>
                <a:gd name="T23" fmla="*/ 107 h 179"/>
                <a:gd name="T24" fmla="*/ 41 w 316"/>
                <a:gd name="T25" fmla="*/ 107 h 179"/>
                <a:gd name="T26" fmla="*/ 45 w 316"/>
                <a:gd name="T27" fmla="*/ 112 h 179"/>
                <a:gd name="T28" fmla="*/ 44 w 316"/>
                <a:gd name="T29" fmla="*/ 119 h 179"/>
                <a:gd name="T30" fmla="*/ 44 w 316"/>
                <a:gd name="T31" fmla="*/ 119 h 179"/>
                <a:gd name="T32" fmla="*/ 44 w 316"/>
                <a:gd name="T33" fmla="*/ 123 h 179"/>
                <a:gd name="T34" fmla="*/ 44 w 316"/>
                <a:gd name="T35" fmla="*/ 124 h 179"/>
                <a:gd name="T36" fmla="*/ 42 w 316"/>
                <a:gd name="T37" fmla="*/ 174 h 179"/>
                <a:gd name="T38" fmla="*/ 41 w 316"/>
                <a:gd name="T39" fmla="*/ 174 h 179"/>
                <a:gd name="T40" fmla="*/ 42 w 316"/>
                <a:gd name="T41" fmla="*/ 169 h 179"/>
                <a:gd name="T42" fmla="*/ 40 w 316"/>
                <a:gd name="T43" fmla="*/ 169 h 179"/>
                <a:gd name="T44" fmla="*/ 35 w 316"/>
                <a:gd name="T45" fmla="*/ 179 h 179"/>
                <a:gd name="T46" fmla="*/ 34 w 316"/>
                <a:gd name="T47" fmla="*/ 178 h 179"/>
                <a:gd name="T48" fmla="*/ 33 w 316"/>
                <a:gd name="T49" fmla="*/ 168 h 179"/>
                <a:gd name="T50" fmla="*/ 31 w 316"/>
                <a:gd name="T51" fmla="*/ 166 h 179"/>
                <a:gd name="T52" fmla="*/ 31 w 316"/>
                <a:gd name="T53" fmla="*/ 172 h 179"/>
                <a:gd name="T54" fmla="*/ 30 w 316"/>
                <a:gd name="T55" fmla="*/ 172 h 179"/>
                <a:gd name="T56" fmla="*/ 29 w 316"/>
                <a:gd name="T57" fmla="*/ 168 h 179"/>
                <a:gd name="T58" fmla="*/ 28 w 316"/>
                <a:gd name="T59" fmla="*/ 169 h 179"/>
                <a:gd name="T60" fmla="*/ 28 w 316"/>
                <a:gd name="T61" fmla="*/ 174 h 179"/>
                <a:gd name="T62" fmla="*/ 27 w 316"/>
                <a:gd name="T63" fmla="*/ 175 h 179"/>
                <a:gd name="T64" fmla="*/ 26 w 316"/>
                <a:gd name="T65" fmla="*/ 123 h 179"/>
                <a:gd name="T66" fmla="*/ 26 w 316"/>
                <a:gd name="T67" fmla="*/ 122 h 179"/>
                <a:gd name="T68" fmla="*/ 26 w 316"/>
                <a:gd name="T69" fmla="*/ 118 h 179"/>
                <a:gd name="T70" fmla="*/ 26 w 316"/>
                <a:gd name="T71" fmla="*/ 118 h 179"/>
                <a:gd name="T72" fmla="*/ 25 w 316"/>
                <a:gd name="T73" fmla="*/ 112 h 179"/>
                <a:gd name="T74" fmla="*/ 30 w 316"/>
                <a:gd name="T75" fmla="*/ 105 h 179"/>
                <a:gd name="T76" fmla="*/ 32 w 316"/>
                <a:gd name="T77" fmla="*/ 105 h 179"/>
                <a:gd name="T78" fmla="*/ 32 w 316"/>
                <a:gd name="T79" fmla="*/ 104 h 179"/>
                <a:gd name="T80" fmla="*/ 32 w 316"/>
                <a:gd name="T81" fmla="*/ 68 h 179"/>
                <a:gd name="T82" fmla="*/ 30 w 316"/>
                <a:gd name="T83" fmla="*/ 65 h 179"/>
                <a:gd name="T84" fmla="*/ 4 w 316"/>
                <a:gd name="T85" fmla="*/ 54 h 179"/>
                <a:gd name="T86" fmla="*/ 4 w 316"/>
                <a:gd name="T87" fmla="*/ 45 h 179"/>
                <a:gd name="T88" fmla="*/ 154 w 316"/>
                <a:gd name="T89" fmla="*/ 0 h 179"/>
                <a:gd name="T90" fmla="*/ 162 w 316"/>
                <a:gd name="T91" fmla="*/ 0 h 179"/>
                <a:gd name="T92" fmla="*/ 311 w 316"/>
                <a:gd name="T93" fmla="*/ 45 h 179"/>
                <a:gd name="T94" fmla="*/ 312 w 316"/>
                <a:gd name="T95" fmla="*/ 54 h 179"/>
                <a:gd name="T96" fmla="*/ 163 w 316"/>
                <a:gd name="T97" fmla="*/ 116 h 179"/>
                <a:gd name="T98" fmla="*/ 153 w 316"/>
                <a:gd name="T99" fmla="*/ 116 h 179"/>
                <a:gd name="T100" fmla="*/ 43 w 316"/>
                <a:gd name="T101" fmla="*/ 70 h 179"/>
                <a:gd name="T102" fmla="*/ 39 w 316"/>
                <a:gd name="T103" fmla="*/ 7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6" h="179">
                  <a:moveTo>
                    <a:pt x="72" y="96"/>
                  </a:moveTo>
                  <a:cubicBezTo>
                    <a:pt x="72" y="133"/>
                    <a:pt x="72" y="133"/>
                    <a:pt x="72" y="133"/>
                  </a:cubicBezTo>
                  <a:cubicBezTo>
                    <a:pt x="72" y="177"/>
                    <a:pt x="244" y="177"/>
                    <a:pt x="244" y="133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4" y="92"/>
                    <a:pt x="240" y="89"/>
                    <a:pt x="237" y="91"/>
                  </a:cubicBezTo>
                  <a:cubicBezTo>
                    <a:pt x="163" y="122"/>
                    <a:pt x="163" y="122"/>
                    <a:pt x="163" y="122"/>
                  </a:cubicBezTo>
                  <a:cubicBezTo>
                    <a:pt x="160" y="123"/>
                    <a:pt x="156" y="123"/>
                    <a:pt x="153" y="122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6" y="89"/>
                    <a:pt x="72" y="92"/>
                    <a:pt x="72" y="96"/>
                  </a:cubicBezTo>
                  <a:close/>
                  <a:moveTo>
                    <a:pt x="39" y="73"/>
                  </a:moveTo>
                  <a:cubicBezTo>
                    <a:pt x="39" y="106"/>
                    <a:pt x="39" y="106"/>
                    <a:pt x="39" y="106"/>
                  </a:cubicBezTo>
                  <a:cubicBezTo>
                    <a:pt x="39" y="106"/>
                    <a:pt x="39" y="106"/>
                    <a:pt x="39" y="107"/>
                  </a:cubicBezTo>
                  <a:cubicBezTo>
                    <a:pt x="40" y="107"/>
                    <a:pt x="40" y="107"/>
                    <a:pt x="41" y="107"/>
                  </a:cubicBezTo>
                  <a:cubicBezTo>
                    <a:pt x="45" y="105"/>
                    <a:pt x="45" y="109"/>
                    <a:pt x="45" y="112"/>
                  </a:cubicBezTo>
                  <a:cubicBezTo>
                    <a:pt x="45" y="114"/>
                    <a:pt x="45" y="117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20"/>
                    <a:pt x="46" y="123"/>
                    <a:pt x="44" y="123"/>
                  </a:cubicBezTo>
                  <a:cubicBezTo>
                    <a:pt x="44" y="123"/>
                    <a:pt x="44" y="124"/>
                    <a:pt x="44" y="124"/>
                  </a:cubicBezTo>
                  <a:cubicBezTo>
                    <a:pt x="53" y="139"/>
                    <a:pt x="57" y="161"/>
                    <a:pt x="42" y="174"/>
                  </a:cubicBezTo>
                  <a:cubicBezTo>
                    <a:pt x="41" y="175"/>
                    <a:pt x="41" y="175"/>
                    <a:pt x="41" y="174"/>
                  </a:cubicBezTo>
                  <a:cubicBezTo>
                    <a:pt x="41" y="172"/>
                    <a:pt x="42" y="171"/>
                    <a:pt x="42" y="169"/>
                  </a:cubicBezTo>
                  <a:cubicBezTo>
                    <a:pt x="43" y="163"/>
                    <a:pt x="42" y="163"/>
                    <a:pt x="40" y="169"/>
                  </a:cubicBezTo>
                  <a:cubicBezTo>
                    <a:pt x="39" y="173"/>
                    <a:pt x="37" y="176"/>
                    <a:pt x="35" y="179"/>
                  </a:cubicBezTo>
                  <a:cubicBezTo>
                    <a:pt x="35" y="179"/>
                    <a:pt x="34" y="179"/>
                    <a:pt x="34" y="178"/>
                  </a:cubicBezTo>
                  <a:cubicBezTo>
                    <a:pt x="34" y="175"/>
                    <a:pt x="34" y="172"/>
                    <a:pt x="33" y="168"/>
                  </a:cubicBezTo>
                  <a:cubicBezTo>
                    <a:pt x="33" y="161"/>
                    <a:pt x="32" y="160"/>
                    <a:pt x="31" y="166"/>
                  </a:cubicBezTo>
                  <a:cubicBezTo>
                    <a:pt x="31" y="168"/>
                    <a:pt x="31" y="170"/>
                    <a:pt x="31" y="172"/>
                  </a:cubicBezTo>
                  <a:cubicBezTo>
                    <a:pt x="31" y="173"/>
                    <a:pt x="31" y="174"/>
                    <a:pt x="30" y="172"/>
                  </a:cubicBezTo>
                  <a:cubicBezTo>
                    <a:pt x="30" y="171"/>
                    <a:pt x="30" y="170"/>
                    <a:pt x="29" y="168"/>
                  </a:cubicBezTo>
                  <a:cubicBezTo>
                    <a:pt x="28" y="165"/>
                    <a:pt x="28" y="165"/>
                    <a:pt x="28" y="169"/>
                  </a:cubicBezTo>
                  <a:cubicBezTo>
                    <a:pt x="28" y="171"/>
                    <a:pt x="28" y="172"/>
                    <a:pt x="28" y="174"/>
                  </a:cubicBezTo>
                  <a:cubicBezTo>
                    <a:pt x="28" y="175"/>
                    <a:pt x="28" y="175"/>
                    <a:pt x="27" y="175"/>
                  </a:cubicBezTo>
                  <a:cubicBezTo>
                    <a:pt x="13" y="162"/>
                    <a:pt x="13" y="142"/>
                    <a:pt x="26" y="123"/>
                  </a:cubicBezTo>
                  <a:cubicBezTo>
                    <a:pt x="26" y="123"/>
                    <a:pt x="26" y="123"/>
                    <a:pt x="26" y="122"/>
                  </a:cubicBezTo>
                  <a:cubicBezTo>
                    <a:pt x="23" y="122"/>
                    <a:pt x="23" y="119"/>
                    <a:pt x="26" y="118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6" y="116"/>
                    <a:pt x="25" y="114"/>
                    <a:pt x="25" y="112"/>
                  </a:cubicBezTo>
                  <a:cubicBezTo>
                    <a:pt x="25" y="110"/>
                    <a:pt x="27" y="104"/>
                    <a:pt x="30" y="105"/>
                  </a:cubicBezTo>
                  <a:cubicBezTo>
                    <a:pt x="31" y="106"/>
                    <a:pt x="31" y="106"/>
                    <a:pt x="32" y="105"/>
                  </a:cubicBezTo>
                  <a:cubicBezTo>
                    <a:pt x="32" y="105"/>
                    <a:pt x="32" y="105"/>
                    <a:pt x="32" y="104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7"/>
                    <a:pt x="32" y="65"/>
                    <a:pt x="30" y="65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2"/>
                    <a:pt x="0" y="46"/>
                    <a:pt x="4" y="45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7" y="0"/>
                    <a:pt x="159" y="0"/>
                    <a:pt x="162" y="0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6" y="46"/>
                    <a:pt x="316" y="52"/>
                    <a:pt x="312" y="5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0" y="118"/>
                    <a:pt x="156" y="118"/>
                    <a:pt x="153" y="116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1" y="69"/>
                    <a:pt x="39" y="71"/>
                    <a:pt x="39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714750" y="5561405"/>
            <a:ext cx="5429250" cy="24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汇报人：</a:t>
            </a: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19210315 </a:t>
            </a: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张桂楠</a:t>
            </a:r>
            <a:endParaRPr lang="en-US" altLang="zh-CN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1949450" y="4114800"/>
            <a:ext cx="8955405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4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软件工程课程设计</a:t>
            </a:r>
            <a:r>
              <a:rPr lang="en-US" altLang="zh-CN" sz="44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——BBS</a:t>
            </a:r>
            <a:r>
              <a:rPr lang="zh-CN" altLang="en-US" sz="44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</a:t>
            </a:r>
          </a:p>
        </p:txBody>
      </p:sp>
      <p:sp>
        <p:nvSpPr>
          <p:cNvPr id="13" name="矩形 259">
            <a:extLst>
              <a:ext uri="{FF2B5EF4-FFF2-40B4-BE49-F238E27FC236}">
                <a16:creationId xmlns:a16="http://schemas.microsoft.com/office/drawing/2014/main" id="{B1823C85-C2F7-EF28-8FBC-910782688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840" y="4968798"/>
            <a:ext cx="964907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8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计算机与电子信息学院</a:t>
            </a:r>
            <a:r>
              <a:rPr lang="en-US" altLang="zh-CN" sz="28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28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人工智能学院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42265" y="1414145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857250" y="2104158"/>
            <a:ext cx="11564620" cy="4716378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917" y="1441450"/>
            <a:ext cx="3348210" cy="429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用户评论管理协作图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B826DD-5ABF-525D-8578-AEF93B48C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39" y="3148652"/>
            <a:ext cx="9381703" cy="18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2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42265" y="1414145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857250" y="2104158"/>
            <a:ext cx="11564620" cy="4716378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917" y="1441450"/>
            <a:ext cx="3348210" cy="429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管理员帖子管理类图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6CF27D-C1A8-B76E-CE62-182973577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07" y="3148652"/>
            <a:ext cx="10317807" cy="20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3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42265" y="1414145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06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857250" y="2104158"/>
            <a:ext cx="11564620" cy="4716378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917" y="1441450"/>
            <a:ext cx="3348210" cy="429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用户登录精化类图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D54510-0AE9-6ECB-F3DC-7EF136027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29" y="2320180"/>
            <a:ext cx="10707372" cy="41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7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42265" y="1414145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07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857250" y="1929130"/>
            <a:ext cx="11564620" cy="4891406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917" y="1441450"/>
            <a:ext cx="3348210" cy="429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数据库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E-R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255289-58EF-3655-30AD-B7C249E4C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79" y="2046339"/>
            <a:ext cx="4631287" cy="474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1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42265" y="1414145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07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956767" y="1929130"/>
            <a:ext cx="11564620" cy="4891406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</a:tabLst>
            </a:pP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917" y="1441450"/>
            <a:ext cx="3348210" cy="429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数据库数据表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816EBA1-C03F-8972-A101-C4C71E97D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022373"/>
              </p:ext>
            </p:extLst>
          </p:nvPr>
        </p:nvGraphicFramePr>
        <p:xfrm>
          <a:off x="1471117" y="2485944"/>
          <a:ext cx="5318300" cy="10143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56">
                  <a:extLst>
                    <a:ext uri="{9D8B030D-6E8A-4147-A177-3AD203B41FA5}">
                      <a16:colId xmlns:a16="http://schemas.microsoft.com/office/drawing/2014/main" val="960645010"/>
                    </a:ext>
                  </a:extLst>
                </a:gridCol>
                <a:gridCol w="885956">
                  <a:extLst>
                    <a:ext uri="{9D8B030D-6E8A-4147-A177-3AD203B41FA5}">
                      <a16:colId xmlns:a16="http://schemas.microsoft.com/office/drawing/2014/main" val="3612345112"/>
                    </a:ext>
                  </a:extLst>
                </a:gridCol>
                <a:gridCol w="886597">
                  <a:extLst>
                    <a:ext uri="{9D8B030D-6E8A-4147-A177-3AD203B41FA5}">
                      <a16:colId xmlns:a16="http://schemas.microsoft.com/office/drawing/2014/main" val="2102175822"/>
                    </a:ext>
                  </a:extLst>
                </a:gridCol>
                <a:gridCol w="886597">
                  <a:extLst>
                    <a:ext uri="{9D8B030D-6E8A-4147-A177-3AD203B41FA5}">
                      <a16:colId xmlns:a16="http://schemas.microsoft.com/office/drawing/2014/main" val="2937587238"/>
                    </a:ext>
                  </a:extLst>
                </a:gridCol>
                <a:gridCol w="886597">
                  <a:extLst>
                    <a:ext uri="{9D8B030D-6E8A-4147-A177-3AD203B41FA5}">
                      <a16:colId xmlns:a16="http://schemas.microsoft.com/office/drawing/2014/main" val="980255950"/>
                    </a:ext>
                  </a:extLst>
                </a:gridCol>
                <a:gridCol w="886597">
                  <a:extLst>
                    <a:ext uri="{9D8B030D-6E8A-4147-A177-3AD203B41FA5}">
                      <a16:colId xmlns:a16="http://schemas.microsoft.com/office/drawing/2014/main" val="128604151"/>
                    </a:ext>
                  </a:extLst>
                </a:gridCol>
              </a:tblGrid>
              <a:tr h="169059"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 dirty="0">
                          <a:effectLst/>
                        </a:rPr>
                        <a:t>列名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是否可为空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备注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含义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2449973"/>
                  </a:ext>
                </a:extLst>
              </a:tr>
              <a:tr h="169059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304800" algn="l"/>
                        </a:tabLst>
                      </a:pPr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primarykey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 dirty="0">
                          <a:effectLst/>
                        </a:rPr>
                        <a:t>专栏</a:t>
                      </a:r>
                      <a:r>
                        <a:rPr lang="en-US" sz="900" kern="100" dirty="0">
                          <a:effectLst/>
                        </a:rPr>
                        <a:t>id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515387"/>
                  </a:ext>
                </a:extLst>
              </a:tr>
              <a:tr h="169059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 dirty="0">
                          <a:effectLst/>
                        </a:rPr>
                        <a:t>name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专栏名称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8941779"/>
                  </a:ext>
                </a:extLst>
              </a:tr>
              <a:tr h="169059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 dirty="0">
                          <a:effectLst/>
                        </a:rPr>
                        <a:t>description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text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专栏描述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327319"/>
                  </a:ext>
                </a:extLst>
              </a:tr>
              <a:tr h="169059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 dirty="0" err="1">
                          <a:effectLst/>
                        </a:rPr>
                        <a:t>post_count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帖子数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4393675"/>
                  </a:ext>
                </a:extLst>
              </a:tr>
              <a:tr h="169059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createTime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datetime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 dirty="0">
                          <a:effectLst/>
                        </a:rPr>
                        <a:t>创建时间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524303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E1753DDB-66DD-87ED-89EE-3ACD38BC2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313" y="2111279"/>
            <a:ext cx="2078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tabLst>
                <a:tab pos="304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tabLst>
                <a:tab pos="304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tabLst>
                <a:tab pos="304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tabLst>
                <a:tab pos="304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tabLst>
                <a:tab pos="304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4800" algn="l"/>
              </a:tabLst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版块表（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section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5F495DC-8B9E-2D2B-45F0-C71C3AA77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83064"/>
              </p:ext>
            </p:extLst>
          </p:nvPr>
        </p:nvGraphicFramePr>
        <p:xfrm>
          <a:off x="1420777" y="4986999"/>
          <a:ext cx="5318300" cy="12241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56">
                  <a:extLst>
                    <a:ext uri="{9D8B030D-6E8A-4147-A177-3AD203B41FA5}">
                      <a16:colId xmlns:a16="http://schemas.microsoft.com/office/drawing/2014/main" val="1412820883"/>
                    </a:ext>
                  </a:extLst>
                </a:gridCol>
                <a:gridCol w="885956">
                  <a:extLst>
                    <a:ext uri="{9D8B030D-6E8A-4147-A177-3AD203B41FA5}">
                      <a16:colId xmlns:a16="http://schemas.microsoft.com/office/drawing/2014/main" val="794843091"/>
                    </a:ext>
                  </a:extLst>
                </a:gridCol>
                <a:gridCol w="886597">
                  <a:extLst>
                    <a:ext uri="{9D8B030D-6E8A-4147-A177-3AD203B41FA5}">
                      <a16:colId xmlns:a16="http://schemas.microsoft.com/office/drawing/2014/main" val="1738617217"/>
                    </a:ext>
                  </a:extLst>
                </a:gridCol>
                <a:gridCol w="886597">
                  <a:extLst>
                    <a:ext uri="{9D8B030D-6E8A-4147-A177-3AD203B41FA5}">
                      <a16:colId xmlns:a16="http://schemas.microsoft.com/office/drawing/2014/main" val="2576551461"/>
                    </a:ext>
                  </a:extLst>
                </a:gridCol>
                <a:gridCol w="886597">
                  <a:extLst>
                    <a:ext uri="{9D8B030D-6E8A-4147-A177-3AD203B41FA5}">
                      <a16:colId xmlns:a16="http://schemas.microsoft.com/office/drawing/2014/main" val="1136215574"/>
                    </a:ext>
                  </a:extLst>
                </a:gridCol>
                <a:gridCol w="886597">
                  <a:extLst>
                    <a:ext uri="{9D8B030D-6E8A-4147-A177-3AD203B41FA5}">
                      <a16:colId xmlns:a16="http://schemas.microsoft.com/office/drawing/2014/main" val="4054434833"/>
                    </a:ext>
                  </a:extLst>
                </a:gridCol>
              </a:tblGrid>
              <a:tr h="153017"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是否可为空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备注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含义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4008542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primarykey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用户</a:t>
                      </a:r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3774185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role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角色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9602033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username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用户名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4765739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password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用户密码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2492514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nickname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昵称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8257885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avatar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头像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8918806"/>
                  </a:ext>
                </a:extLst>
              </a:tr>
              <a:tr h="153017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registerTime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datetime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 dirty="0">
                          <a:effectLst/>
                        </a:rPr>
                        <a:t>-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 dirty="0">
                          <a:effectLst/>
                        </a:rPr>
                        <a:t>注册时间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2152994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BCF2B798-71EB-4607-7B74-1147708DEF44}"/>
              </a:ext>
            </a:extLst>
          </p:cNvPr>
          <p:cNvSpPr txBox="1"/>
          <p:nvPr/>
        </p:nvSpPr>
        <p:spPr>
          <a:xfrm>
            <a:off x="1326313" y="4567374"/>
            <a:ext cx="181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用户表（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FEB86B9-8B06-BB14-FD94-0BBFA5C49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04687"/>
              </p:ext>
            </p:extLst>
          </p:nvPr>
        </p:nvGraphicFramePr>
        <p:xfrm>
          <a:off x="7006778" y="2483765"/>
          <a:ext cx="5442290" cy="16405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6611">
                  <a:extLst>
                    <a:ext uri="{9D8B030D-6E8A-4147-A177-3AD203B41FA5}">
                      <a16:colId xmlns:a16="http://schemas.microsoft.com/office/drawing/2014/main" val="2043187395"/>
                    </a:ext>
                  </a:extLst>
                </a:gridCol>
                <a:gridCol w="906611">
                  <a:extLst>
                    <a:ext uri="{9D8B030D-6E8A-4147-A177-3AD203B41FA5}">
                      <a16:colId xmlns:a16="http://schemas.microsoft.com/office/drawing/2014/main" val="184133515"/>
                    </a:ext>
                  </a:extLst>
                </a:gridCol>
                <a:gridCol w="907267">
                  <a:extLst>
                    <a:ext uri="{9D8B030D-6E8A-4147-A177-3AD203B41FA5}">
                      <a16:colId xmlns:a16="http://schemas.microsoft.com/office/drawing/2014/main" val="2086807539"/>
                    </a:ext>
                  </a:extLst>
                </a:gridCol>
                <a:gridCol w="907267">
                  <a:extLst>
                    <a:ext uri="{9D8B030D-6E8A-4147-A177-3AD203B41FA5}">
                      <a16:colId xmlns:a16="http://schemas.microsoft.com/office/drawing/2014/main" val="1191286552"/>
                    </a:ext>
                  </a:extLst>
                </a:gridCol>
                <a:gridCol w="907267">
                  <a:extLst>
                    <a:ext uri="{9D8B030D-6E8A-4147-A177-3AD203B41FA5}">
                      <a16:colId xmlns:a16="http://schemas.microsoft.com/office/drawing/2014/main" val="3497376055"/>
                    </a:ext>
                  </a:extLst>
                </a:gridCol>
                <a:gridCol w="907267">
                  <a:extLst>
                    <a:ext uri="{9D8B030D-6E8A-4147-A177-3AD203B41FA5}">
                      <a16:colId xmlns:a16="http://schemas.microsoft.com/office/drawing/2014/main" val="2652458014"/>
                    </a:ext>
                  </a:extLst>
                </a:gridCol>
              </a:tblGrid>
              <a:tr h="164056"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是否可为空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备注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含义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426178"/>
                  </a:ext>
                </a:extLst>
              </a:tr>
              <a:tr h="164056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primarykey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帖子</a:t>
                      </a:r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476282"/>
                  </a:ext>
                </a:extLst>
              </a:tr>
              <a:tr h="164056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title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帖子主题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1642339"/>
                  </a:ext>
                </a:extLst>
              </a:tr>
              <a:tr h="164056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content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text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帖子内容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8613331"/>
                  </a:ext>
                </a:extLst>
              </a:tr>
              <a:tr h="164056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uid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foreignkey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用户</a:t>
                      </a:r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1935532"/>
                  </a:ext>
                </a:extLst>
              </a:tr>
              <a:tr h="164056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sid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foreignkey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专栏</a:t>
                      </a:r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7455005"/>
                  </a:ext>
                </a:extLst>
              </a:tr>
              <a:tr h="164056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postedTime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datetime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投稿时间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2271354"/>
                  </a:ext>
                </a:extLst>
              </a:tr>
              <a:tr h="164056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like_conut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点赞数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387573"/>
                  </a:ext>
                </a:extLst>
              </a:tr>
              <a:tr h="328111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comment_count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 dirty="0">
                          <a:effectLst/>
                        </a:rPr>
                        <a:t>评论数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5722116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17D80C28-541A-E757-BD59-73E463928708}"/>
              </a:ext>
            </a:extLst>
          </p:cNvPr>
          <p:cNvSpPr txBox="1"/>
          <p:nvPr/>
        </p:nvSpPr>
        <p:spPr>
          <a:xfrm>
            <a:off x="7006778" y="2086571"/>
            <a:ext cx="287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帖子表（</a:t>
            </a:r>
            <a:r>
              <a:rPr kumimoji="0" lang="pl-PL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posts</a:t>
            </a:r>
            <a:r>
              <a:rPr kumimoji="0" lang="zh-CN" altLang="pl-P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139EA8DF-6C37-1A0F-8BD7-C7BA6E048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927026"/>
              </p:ext>
            </p:extLst>
          </p:nvPr>
        </p:nvGraphicFramePr>
        <p:xfrm>
          <a:off x="7002493" y="5015099"/>
          <a:ext cx="5442290" cy="12466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6611">
                  <a:extLst>
                    <a:ext uri="{9D8B030D-6E8A-4147-A177-3AD203B41FA5}">
                      <a16:colId xmlns:a16="http://schemas.microsoft.com/office/drawing/2014/main" val="573780218"/>
                    </a:ext>
                  </a:extLst>
                </a:gridCol>
                <a:gridCol w="906611">
                  <a:extLst>
                    <a:ext uri="{9D8B030D-6E8A-4147-A177-3AD203B41FA5}">
                      <a16:colId xmlns:a16="http://schemas.microsoft.com/office/drawing/2014/main" val="3751181712"/>
                    </a:ext>
                  </a:extLst>
                </a:gridCol>
                <a:gridCol w="907267">
                  <a:extLst>
                    <a:ext uri="{9D8B030D-6E8A-4147-A177-3AD203B41FA5}">
                      <a16:colId xmlns:a16="http://schemas.microsoft.com/office/drawing/2014/main" val="3201698454"/>
                    </a:ext>
                  </a:extLst>
                </a:gridCol>
                <a:gridCol w="907267">
                  <a:extLst>
                    <a:ext uri="{9D8B030D-6E8A-4147-A177-3AD203B41FA5}">
                      <a16:colId xmlns:a16="http://schemas.microsoft.com/office/drawing/2014/main" val="3875851097"/>
                    </a:ext>
                  </a:extLst>
                </a:gridCol>
                <a:gridCol w="907267">
                  <a:extLst>
                    <a:ext uri="{9D8B030D-6E8A-4147-A177-3AD203B41FA5}">
                      <a16:colId xmlns:a16="http://schemas.microsoft.com/office/drawing/2014/main" val="760381682"/>
                    </a:ext>
                  </a:extLst>
                </a:gridCol>
                <a:gridCol w="907267">
                  <a:extLst>
                    <a:ext uri="{9D8B030D-6E8A-4147-A177-3AD203B41FA5}">
                      <a16:colId xmlns:a16="http://schemas.microsoft.com/office/drawing/2014/main" val="860736548"/>
                    </a:ext>
                  </a:extLst>
                </a:gridCol>
              </a:tblGrid>
              <a:tr h="178099"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是否可为空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备注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含义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5383016"/>
                  </a:ext>
                </a:extLst>
              </a:tr>
              <a:tr h="178099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primarykey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评论</a:t>
                      </a:r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4900313"/>
                  </a:ext>
                </a:extLst>
              </a:tr>
              <a:tr h="178099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pid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foreignkey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帖子</a:t>
                      </a:r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5128446"/>
                  </a:ext>
                </a:extLst>
              </a:tr>
              <a:tr h="178099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uid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not null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foreignkey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用户</a:t>
                      </a:r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6280659"/>
                  </a:ext>
                </a:extLst>
              </a:tr>
              <a:tr h="178099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content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text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评论内容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652430"/>
                  </a:ext>
                </a:extLst>
              </a:tr>
              <a:tr h="178099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commentTime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datetime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>
                          <a:effectLst/>
                        </a:rPr>
                        <a:t>评论时间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5077953"/>
                  </a:ext>
                </a:extLst>
              </a:tr>
              <a:tr h="178099"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like_count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900" kern="100" dirty="0">
                          <a:effectLst/>
                        </a:rPr>
                        <a:t>点赞数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2058260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EEF0C33A-20BE-0B7D-1060-DBA87089B48B}"/>
              </a:ext>
            </a:extLst>
          </p:cNvPr>
          <p:cNvSpPr txBox="1"/>
          <p:nvPr/>
        </p:nvSpPr>
        <p:spPr>
          <a:xfrm>
            <a:off x="7002493" y="4567374"/>
            <a:ext cx="252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评论表（</a:t>
            </a:r>
            <a:r>
              <a:rPr kumimoji="0" lang="pl-PL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comments</a:t>
            </a:r>
            <a:r>
              <a:rPr kumimoji="0" lang="zh-CN" altLang="pl-P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4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836" y="3493251"/>
            <a:ext cx="4381081" cy="9699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0" tIns="36359" rIns="72720" bIns="36359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65" y="2214894"/>
            <a:ext cx="1020423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4464685" y="3731736"/>
            <a:ext cx="3926840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Part3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：非功能设计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非功能设计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647065" y="1744117"/>
            <a:ext cx="11564620" cy="4632325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性能需求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系统应该具有良好的性能，以便用户可以发布帖子和删除帖子。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安全性需求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用户数据应该得到保护，确保用户数据不会被泄露。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可靠性需求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系统应该可靠，最小化系统宕机或故障的时间。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可用性需求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系统应该具有良好的可用性，以便用户可以轻松地使用系统。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可维护性需求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系统应该具有良好的可维护性，以便在需要时能够轻松地对其进行修改和维护。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可拓展性需求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系统应该支持扩展以增加新功能和模块。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7195" y="1035625"/>
            <a:ext cx="1467068" cy="42986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非功能需求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127284" y="3493251"/>
            <a:ext cx="4750363" cy="9699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0" tIns="36359" rIns="72720" bIns="36359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65" y="2214894"/>
            <a:ext cx="1020423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4127284" y="3731736"/>
            <a:ext cx="4678355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Part4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：系统实现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30064" y="1345767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系统实现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0783" y="1388330"/>
            <a:ext cx="1210588" cy="42986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界面设计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8DB893-49C3-2B17-4A37-1101E21F1B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" y="2207867"/>
            <a:ext cx="5256584" cy="39417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CA3A22-7FF0-F71E-84DF-910A92A6A9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91" y="2205942"/>
            <a:ext cx="5276182" cy="39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3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30064" y="1345767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系统实现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0783" y="1388330"/>
            <a:ext cx="1210588" cy="42986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界面设计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D5A77A-DF7F-E86F-CBD4-E564F2A52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7" y="826817"/>
            <a:ext cx="7663490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3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SubTitle_4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500590" y="4370867"/>
            <a:ext cx="4395530" cy="6813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Part4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：系统实现</a:t>
            </a:r>
          </a:p>
        </p:txBody>
      </p:sp>
      <p:sp>
        <p:nvSpPr>
          <p:cNvPr id="5" name="MH_Other_1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3837400" y="1096044"/>
            <a:ext cx="2673253" cy="2226097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MH_Other_2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3847463" y="2308363"/>
            <a:ext cx="2653127" cy="1227316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3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3945255" y="3533232"/>
            <a:ext cx="2555335" cy="131351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Other_4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075429" y="3855086"/>
            <a:ext cx="2447910" cy="884382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SubTitle_1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6523339" y="745788"/>
            <a:ext cx="4395530" cy="6830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algn="l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：项目概述          </a:t>
            </a:r>
          </a:p>
        </p:txBody>
      </p:sp>
      <p:sp>
        <p:nvSpPr>
          <p:cNvPr id="10" name="MH_SubTitle_2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6523339" y="1944616"/>
            <a:ext cx="4395530" cy="68304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lvl="0" algn="l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：功能设计</a:t>
            </a:r>
          </a:p>
        </p:txBody>
      </p:sp>
      <p:sp>
        <p:nvSpPr>
          <p:cNvPr id="11" name="MH_SubTitle_3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6500590" y="3173714"/>
            <a:ext cx="4395530" cy="68137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lvl="0" algn="l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：非功能设计</a:t>
            </a:r>
          </a:p>
        </p:txBody>
      </p:sp>
      <p:sp>
        <p:nvSpPr>
          <p:cNvPr id="12" name="MH_Other_5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758308" y="2308364"/>
            <a:ext cx="2606465" cy="26064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 anchorCtr="1">
            <a:norm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endParaRPr lang="zh-TW" altLang="en-US" sz="2530" b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Title_1"/>
          <p:cNvSpPr/>
          <p:nvPr>
            <p:custDataLst>
              <p:tags r:id="rId11"/>
            </p:custDataLst>
          </p:nvPr>
        </p:nvSpPr>
        <p:spPr>
          <a:xfrm>
            <a:off x="2049357" y="2599413"/>
            <a:ext cx="2026043" cy="2026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zh-CN" altLang="en-US" sz="5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TW" altLang="en-US" sz="5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MH_SubTitle_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6510654" y="5517371"/>
            <a:ext cx="4395530" cy="68137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Part5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：小组分工</a:t>
            </a:r>
          </a:p>
        </p:txBody>
      </p:sp>
      <p:sp>
        <p:nvSpPr>
          <p:cNvPr id="4" name="MH_Other_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4048793" y="4176939"/>
            <a:ext cx="2474546" cy="1671634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30064" y="1345767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系统实现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0783" y="1388330"/>
            <a:ext cx="1210588" cy="42986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界面设计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3B590D-36BD-65E4-2987-127248C7F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75" y="584026"/>
            <a:ext cx="8062082" cy="60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39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30064" y="1345767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系统实现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0783" y="1388330"/>
            <a:ext cx="1210588" cy="42986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界面设计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AF79DA-7F8D-094F-8A72-8346751001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87" y="1312069"/>
            <a:ext cx="7075951" cy="52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238625" y="3493135"/>
            <a:ext cx="4455160" cy="9702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0" tIns="36359" rIns="72720" bIns="36359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919165" y="2214894"/>
            <a:ext cx="1020423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Entry_1"/>
          <p:cNvSpPr/>
          <p:nvPr>
            <p:custDataLst>
              <p:tags r:id="rId1"/>
            </p:custDataLst>
          </p:nvPr>
        </p:nvSpPr>
        <p:spPr>
          <a:xfrm>
            <a:off x="4337685" y="3731895"/>
            <a:ext cx="4356100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Part5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：小组分工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D9656A-A557-C989-4779-56A99F37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8" y="1384077"/>
            <a:ext cx="11565114" cy="463336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7B06AEC-CEB5-504F-687C-CA666276B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875989"/>
              </p:ext>
            </p:extLst>
          </p:nvPr>
        </p:nvGraphicFramePr>
        <p:xfrm>
          <a:off x="2468935" y="1672109"/>
          <a:ext cx="7632848" cy="367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3370616986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753669439"/>
                    </a:ext>
                  </a:extLst>
                </a:gridCol>
              </a:tblGrid>
              <a:tr h="5246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小组成员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任务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767322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19210315</a:t>
                      </a:r>
                      <a:r>
                        <a:rPr lang="zh-CN" altLang="en-US" sz="1200" dirty="0"/>
                        <a:t>张桂楠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系统代码实现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42608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19210304</a:t>
                      </a:r>
                      <a:r>
                        <a:rPr lang="zh-CN" altLang="en-US" sz="1200" dirty="0"/>
                        <a:t>王双阳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活动图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231769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19210311</a:t>
                      </a:r>
                      <a:r>
                        <a:rPr lang="zh-CN" altLang="en-US" sz="1200" dirty="0"/>
                        <a:t>纪安东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用例图和精细类图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358094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19210315</a:t>
                      </a:r>
                      <a:r>
                        <a:rPr lang="zh-CN" altLang="en-US" sz="1200" dirty="0"/>
                        <a:t>余睿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类模型图和协作图和期末</a:t>
                      </a:r>
                      <a:r>
                        <a:rPr lang="en-US" altLang="zh-CN" sz="1200" dirty="0"/>
                        <a:t>PPT</a:t>
                      </a:r>
                      <a:r>
                        <a:rPr lang="zh-CN" altLang="en-US" sz="1200" dirty="0"/>
                        <a:t>制作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835485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19210316</a:t>
                      </a:r>
                      <a:r>
                        <a:rPr lang="zh-CN" altLang="en-US" sz="1200" dirty="0"/>
                        <a:t>李绍东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时序图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2809"/>
                  </a:ext>
                </a:extLst>
              </a:tr>
              <a:tr h="524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19210331</a:t>
                      </a:r>
                      <a:r>
                        <a:rPr lang="zh-CN" altLang="en-US" sz="1200" dirty="0"/>
                        <a:t>顾逸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数据库</a:t>
                      </a:r>
                      <a:r>
                        <a:rPr lang="en-US" altLang="zh-CN" sz="1200" dirty="0"/>
                        <a:t>ER</a:t>
                      </a:r>
                      <a:r>
                        <a:rPr lang="zh-CN" altLang="en-US" sz="1200" dirty="0"/>
                        <a:t>图、表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89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8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048373"/>
            <a:ext cx="12858750" cy="3184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16783" y="824384"/>
            <a:ext cx="2625184" cy="2619388"/>
            <a:chOff x="2423438" y="1854200"/>
            <a:chExt cx="1438276" cy="143510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423438" y="1854200"/>
              <a:ext cx="1438275" cy="143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2552026" y="2409825"/>
              <a:ext cx="1309688" cy="879475"/>
            </a:xfrm>
            <a:custGeom>
              <a:avLst/>
              <a:gdLst>
                <a:gd name="T0" fmla="*/ 346 w 346"/>
                <a:gd name="T1" fmla="*/ 43 h 233"/>
                <a:gd name="T2" fmla="*/ 156 w 346"/>
                <a:gd name="T3" fmla="*/ 233 h 233"/>
                <a:gd name="T4" fmla="*/ 128 w 346"/>
                <a:gd name="T5" fmla="*/ 231 h 233"/>
                <a:gd name="T6" fmla="*/ 24 w 346"/>
                <a:gd name="T7" fmla="*/ 127 h 233"/>
                <a:gd name="T8" fmla="*/ 22 w 346"/>
                <a:gd name="T9" fmla="*/ 118 h 233"/>
                <a:gd name="T10" fmla="*/ 32 w 346"/>
                <a:gd name="T11" fmla="*/ 86 h 233"/>
                <a:gd name="T12" fmla="*/ 22 w 346"/>
                <a:gd name="T13" fmla="*/ 76 h 233"/>
                <a:gd name="T14" fmla="*/ 32 w 346"/>
                <a:gd name="T15" fmla="*/ 72 h 233"/>
                <a:gd name="T16" fmla="*/ 33 w 346"/>
                <a:gd name="T17" fmla="*/ 39 h 233"/>
                <a:gd name="T18" fmla="*/ 0 w 346"/>
                <a:gd name="T19" fmla="*/ 7 h 233"/>
                <a:gd name="T20" fmla="*/ 312 w 346"/>
                <a:gd name="T21" fmla="*/ 0 h 233"/>
                <a:gd name="T22" fmla="*/ 346 w 346"/>
                <a:gd name="T23" fmla="*/ 34 h 233"/>
                <a:gd name="T24" fmla="*/ 346 w 346"/>
                <a:gd name="T25" fmla="*/ 4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233">
                  <a:moveTo>
                    <a:pt x="346" y="43"/>
                  </a:moveTo>
                  <a:cubicBezTo>
                    <a:pt x="346" y="148"/>
                    <a:pt x="261" y="233"/>
                    <a:pt x="156" y="233"/>
                  </a:cubicBezTo>
                  <a:cubicBezTo>
                    <a:pt x="146" y="233"/>
                    <a:pt x="137" y="233"/>
                    <a:pt x="128" y="231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46" y="37"/>
                    <a:pt x="346" y="40"/>
                    <a:pt x="346" y="4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545676" y="2235200"/>
              <a:ext cx="1195388" cy="676275"/>
            </a:xfrm>
            <a:custGeom>
              <a:avLst/>
              <a:gdLst>
                <a:gd name="T0" fmla="*/ 72 w 316"/>
                <a:gd name="T1" fmla="*/ 96 h 179"/>
                <a:gd name="T2" fmla="*/ 72 w 316"/>
                <a:gd name="T3" fmla="*/ 133 h 179"/>
                <a:gd name="T4" fmla="*/ 244 w 316"/>
                <a:gd name="T5" fmla="*/ 133 h 179"/>
                <a:gd name="T6" fmla="*/ 244 w 316"/>
                <a:gd name="T7" fmla="*/ 96 h 179"/>
                <a:gd name="T8" fmla="*/ 237 w 316"/>
                <a:gd name="T9" fmla="*/ 91 h 179"/>
                <a:gd name="T10" fmla="*/ 163 w 316"/>
                <a:gd name="T11" fmla="*/ 122 h 179"/>
                <a:gd name="T12" fmla="*/ 153 w 316"/>
                <a:gd name="T13" fmla="*/ 122 h 179"/>
                <a:gd name="T14" fmla="*/ 80 w 316"/>
                <a:gd name="T15" fmla="*/ 91 h 179"/>
                <a:gd name="T16" fmla="*/ 72 w 316"/>
                <a:gd name="T17" fmla="*/ 96 h 179"/>
                <a:gd name="T18" fmla="*/ 39 w 316"/>
                <a:gd name="T19" fmla="*/ 73 h 179"/>
                <a:gd name="T20" fmla="*/ 39 w 316"/>
                <a:gd name="T21" fmla="*/ 106 h 179"/>
                <a:gd name="T22" fmla="*/ 39 w 316"/>
                <a:gd name="T23" fmla="*/ 107 h 179"/>
                <a:gd name="T24" fmla="*/ 41 w 316"/>
                <a:gd name="T25" fmla="*/ 107 h 179"/>
                <a:gd name="T26" fmla="*/ 45 w 316"/>
                <a:gd name="T27" fmla="*/ 112 h 179"/>
                <a:gd name="T28" fmla="*/ 44 w 316"/>
                <a:gd name="T29" fmla="*/ 119 h 179"/>
                <a:gd name="T30" fmla="*/ 44 w 316"/>
                <a:gd name="T31" fmla="*/ 119 h 179"/>
                <a:gd name="T32" fmla="*/ 44 w 316"/>
                <a:gd name="T33" fmla="*/ 123 h 179"/>
                <a:gd name="T34" fmla="*/ 44 w 316"/>
                <a:gd name="T35" fmla="*/ 124 h 179"/>
                <a:gd name="T36" fmla="*/ 42 w 316"/>
                <a:gd name="T37" fmla="*/ 174 h 179"/>
                <a:gd name="T38" fmla="*/ 41 w 316"/>
                <a:gd name="T39" fmla="*/ 174 h 179"/>
                <a:gd name="T40" fmla="*/ 42 w 316"/>
                <a:gd name="T41" fmla="*/ 169 h 179"/>
                <a:gd name="T42" fmla="*/ 40 w 316"/>
                <a:gd name="T43" fmla="*/ 169 h 179"/>
                <a:gd name="T44" fmla="*/ 35 w 316"/>
                <a:gd name="T45" fmla="*/ 179 h 179"/>
                <a:gd name="T46" fmla="*/ 34 w 316"/>
                <a:gd name="T47" fmla="*/ 178 h 179"/>
                <a:gd name="T48" fmla="*/ 33 w 316"/>
                <a:gd name="T49" fmla="*/ 168 h 179"/>
                <a:gd name="T50" fmla="*/ 31 w 316"/>
                <a:gd name="T51" fmla="*/ 166 h 179"/>
                <a:gd name="T52" fmla="*/ 31 w 316"/>
                <a:gd name="T53" fmla="*/ 172 h 179"/>
                <a:gd name="T54" fmla="*/ 30 w 316"/>
                <a:gd name="T55" fmla="*/ 172 h 179"/>
                <a:gd name="T56" fmla="*/ 29 w 316"/>
                <a:gd name="T57" fmla="*/ 168 h 179"/>
                <a:gd name="T58" fmla="*/ 28 w 316"/>
                <a:gd name="T59" fmla="*/ 169 h 179"/>
                <a:gd name="T60" fmla="*/ 28 w 316"/>
                <a:gd name="T61" fmla="*/ 174 h 179"/>
                <a:gd name="T62" fmla="*/ 27 w 316"/>
                <a:gd name="T63" fmla="*/ 175 h 179"/>
                <a:gd name="T64" fmla="*/ 26 w 316"/>
                <a:gd name="T65" fmla="*/ 123 h 179"/>
                <a:gd name="T66" fmla="*/ 26 w 316"/>
                <a:gd name="T67" fmla="*/ 122 h 179"/>
                <a:gd name="T68" fmla="*/ 26 w 316"/>
                <a:gd name="T69" fmla="*/ 118 h 179"/>
                <a:gd name="T70" fmla="*/ 26 w 316"/>
                <a:gd name="T71" fmla="*/ 118 h 179"/>
                <a:gd name="T72" fmla="*/ 25 w 316"/>
                <a:gd name="T73" fmla="*/ 112 h 179"/>
                <a:gd name="T74" fmla="*/ 30 w 316"/>
                <a:gd name="T75" fmla="*/ 105 h 179"/>
                <a:gd name="T76" fmla="*/ 32 w 316"/>
                <a:gd name="T77" fmla="*/ 105 h 179"/>
                <a:gd name="T78" fmla="*/ 32 w 316"/>
                <a:gd name="T79" fmla="*/ 104 h 179"/>
                <a:gd name="T80" fmla="*/ 32 w 316"/>
                <a:gd name="T81" fmla="*/ 68 h 179"/>
                <a:gd name="T82" fmla="*/ 30 w 316"/>
                <a:gd name="T83" fmla="*/ 65 h 179"/>
                <a:gd name="T84" fmla="*/ 4 w 316"/>
                <a:gd name="T85" fmla="*/ 54 h 179"/>
                <a:gd name="T86" fmla="*/ 4 w 316"/>
                <a:gd name="T87" fmla="*/ 45 h 179"/>
                <a:gd name="T88" fmla="*/ 154 w 316"/>
                <a:gd name="T89" fmla="*/ 0 h 179"/>
                <a:gd name="T90" fmla="*/ 162 w 316"/>
                <a:gd name="T91" fmla="*/ 0 h 179"/>
                <a:gd name="T92" fmla="*/ 311 w 316"/>
                <a:gd name="T93" fmla="*/ 45 h 179"/>
                <a:gd name="T94" fmla="*/ 312 w 316"/>
                <a:gd name="T95" fmla="*/ 54 h 179"/>
                <a:gd name="T96" fmla="*/ 163 w 316"/>
                <a:gd name="T97" fmla="*/ 116 h 179"/>
                <a:gd name="T98" fmla="*/ 153 w 316"/>
                <a:gd name="T99" fmla="*/ 116 h 179"/>
                <a:gd name="T100" fmla="*/ 43 w 316"/>
                <a:gd name="T101" fmla="*/ 70 h 179"/>
                <a:gd name="T102" fmla="*/ 39 w 316"/>
                <a:gd name="T103" fmla="*/ 7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6" h="179">
                  <a:moveTo>
                    <a:pt x="72" y="96"/>
                  </a:moveTo>
                  <a:cubicBezTo>
                    <a:pt x="72" y="133"/>
                    <a:pt x="72" y="133"/>
                    <a:pt x="72" y="133"/>
                  </a:cubicBezTo>
                  <a:cubicBezTo>
                    <a:pt x="72" y="177"/>
                    <a:pt x="244" y="177"/>
                    <a:pt x="244" y="133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4" y="92"/>
                    <a:pt x="240" y="89"/>
                    <a:pt x="237" y="91"/>
                  </a:cubicBezTo>
                  <a:cubicBezTo>
                    <a:pt x="163" y="122"/>
                    <a:pt x="163" y="122"/>
                    <a:pt x="163" y="122"/>
                  </a:cubicBezTo>
                  <a:cubicBezTo>
                    <a:pt x="160" y="123"/>
                    <a:pt x="156" y="123"/>
                    <a:pt x="153" y="122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6" y="89"/>
                    <a:pt x="72" y="92"/>
                    <a:pt x="72" y="96"/>
                  </a:cubicBezTo>
                  <a:close/>
                  <a:moveTo>
                    <a:pt x="39" y="73"/>
                  </a:moveTo>
                  <a:cubicBezTo>
                    <a:pt x="39" y="106"/>
                    <a:pt x="39" y="106"/>
                    <a:pt x="39" y="106"/>
                  </a:cubicBezTo>
                  <a:cubicBezTo>
                    <a:pt x="39" y="106"/>
                    <a:pt x="39" y="106"/>
                    <a:pt x="39" y="107"/>
                  </a:cubicBezTo>
                  <a:cubicBezTo>
                    <a:pt x="40" y="107"/>
                    <a:pt x="40" y="107"/>
                    <a:pt x="41" y="107"/>
                  </a:cubicBezTo>
                  <a:cubicBezTo>
                    <a:pt x="45" y="105"/>
                    <a:pt x="45" y="109"/>
                    <a:pt x="45" y="112"/>
                  </a:cubicBezTo>
                  <a:cubicBezTo>
                    <a:pt x="45" y="114"/>
                    <a:pt x="45" y="117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20"/>
                    <a:pt x="46" y="123"/>
                    <a:pt x="44" y="123"/>
                  </a:cubicBezTo>
                  <a:cubicBezTo>
                    <a:pt x="44" y="123"/>
                    <a:pt x="44" y="124"/>
                    <a:pt x="44" y="124"/>
                  </a:cubicBezTo>
                  <a:cubicBezTo>
                    <a:pt x="53" y="139"/>
                    <a:pt x="57" y="161"/>
                    <a:pt x="42" y="174"/>
                  </a:cubicBezTo>
                  <a:cubicBezTo>
                    <a:pt x="41" y="175"/>
                    <a:pt x="41" y="175"/>
                    <a:pt x="41" y="174"/>
                  </a:cubicBezTo>
                  <a:cubicBezTo>
                    <a:pt x="41" y="172"/>
                    <a:pt x="42" y="171"/>
                    <a:pt x="42" y="169"/>
                  </a:cubicBezTo>
                  <a:cubicBezTo>
                    <a:pt x="43" y="163"/>
                    <a:pt x="42" y="163"/>
                    <a:pt x="40" y="169"/>
                  </a:cubicBezTo>
                  <a:cubicBezTo>
                    <a:pt x="39" y="173"/>
                    <a:pt x="37" y="176"/>
                    <a:pt x="35" y="179"/>
                  </a:cubicBezTo>
                  <a:cubicBezTo>
                    <a:pt x="35" y="179"/>
                    <a:pt x="34" y="179"/>
                    <a:pt x="34" y="178"/>
                  </a:cubicBezTo>
                  <a:cubicBezTo>
                    <a:pt x="34" y="175"/>
                    <a:pt x="34" y="172"/>
                    <a:pt x="33" y="168"/>
                  </a:cubicBezTo>
                  <a:cubicBezTo>
                    <a:pt x="33" y="161"/>
                    <a:pt x="32" y="160"/>
                    <a:pt x="31" y="166"/>
                  </a:cubicBezTo>
                  <a:cubicBezTo>
                    <a:pt x="31" y="168"/>
                    <a:pt x="31" y="170"/>
                    <a:pt x="31" y="172"/>
                  </a:cubicBezTo>
                  <a:cubicBezTo>
                    <a:pt x="31" y="173"/>
                    <a:pt x="31" y="174"/>
                    <a:pt x="30" y="172"/>
                  </a:cubicBezTo>
                  <a:cubicBezTo>
                    <a:pt x="30" y="171"/>
                    <a:pt x="30" y="170"/>
                    <a:pt x="29" y="168"/>
                  </a:cubicBezTo>
                  <a:cubicBezTo>
                    <a:pt x="28" y="165"/>
                    <a:pt x="28" y="165"/>
                    <a:pt x="28" y="169"/>
                  </a:cubicBezTo>
                  <a:cubicBezTo>
                    <a:pt x="28" y="171"/>
                    <a:pt x="28" y="172"/>
                    <a:pt x="28" y="174"/>
                  </a:cubicBezTo>
                  <a:cubicBezTo>
                    <a:pt x="28" y="175"/>
                    <a:pt x="28" y="175"/>
                    <a:pt x="27" y="175"/>
                  </a:cubicBezTo>
                  <a:cubicBezTo>
                    <a:pt x="13" y="162"/>
                    <a:pt x="13" y="142"/>
                    <a:pt x="26" y="123"/>
                  </a:cubicBezTo>
                  <a:cubicBezTo>
                    <a:pt x="26" y="123"/>
                    <a:pt x="26" y="123"/>
                    <a:pt x="26" y="122"/>
                  </a:cubicBezTo>
                  <a:cubicBezTo>
                    <a:pt x="23" y="122"/>
                    <a:pt x="23" y="119"/>
                    <a:pt x="26" y="118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6" y="116"/>
                    <a:pt x="25" y="114"/>
                    <a:pt x="25" y="112"/>
                  </a:cubicBezTo>
                  <a:cubicBezTo>
                    <a:pt x="25" y="110"/>
                    <a:pt x="27" y="104"/>
                    <a:pt x="30" y="105"/>
                  </a:cubicBezTo>
                  <a:cubicBezTo>
                    <a:pt x="31" y="106"/>
                    <a:pt x="31" y="106"/>
                    <a:pt x="32" y="105"/>
                  </a:cubicBezTo>
                  <a:cubicBezTo>
                    <a:pt x="32" y="105"/>
                    <a:pt x="32" y="105"/>
                    <a:pt x="32" y="104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7"/>
                    <a:pt x="32" y="65"/>
                    <a:pt x="30" y="65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2"/>
                    <a:pt x="0" y="46"/>
                    <a:pt x="4" y="45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7" y="0"/>
                    <a:pt x="159" y="0"/>
                    <a:pt x="162" y="0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6" y="46"/>
                    <a:pt x="316" y="52"/>
                    <a:pt x="312" y="5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0" y="118"/>
                    <a:pt x="156" y="118"/>
                    <a:pt x="153" y="116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1" y="69"/>
                    <a:pt x="39" y="71"/>
                    <a:pt x="39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162300" y="4549611"/>
            <a:ext cx="6534150" cy="176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1500" cap="all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 you</a:t>
            </a:r>
            <a:endParaRPr lang="zh-CN" altLang="en-US" sz="11500" cap="all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37087" y="3493251"/>
            <a:ext cx="5112567" cy="9699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0" tIns="36359" rIns="72720" bIns="36359" rtlCol="0" anchor="ctr"/>
          <a:lstStyle/>
          <a:p>
            <a:pPr algn="ctr"/>
            <a:endParaRPr lang="zh-CN" altLang="en-US" sz="151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65" y="2214894"/>
            <a:ext cx="1020423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2828975" y="3731736"/>
            <a:ext cx="7056784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Part1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：项目概述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32"/>
          <p:cNvSpPr txBox="1"/>
          <p:nvPr/>
        </p:nvSpPr>
        <p:spPr>
          <a:xfrm>
            <a:off x="2702560" y="2077720"/>
            <a:ext cx="4998085" cy="566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857250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背景和目标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65CB16-9F91-926E-15C8-548C931B46BF}"/>
              </a:ext>
            </a:extLst>
          </p:cNvPr>
          <p:cNvSpPr/>
          <p:nvPr/>
        </p:nvSpPr>
        <p:spPr>
          <a:xfrm>
            <a:off x="857250" y="2406917"/>
            <a:ext cx="11564620" cy="4632325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44BAF7-97F9-C490-427D-A73019B4D5A5}"/>
              </a:ext>
            </a:extLst>
          </p:cNvPr>
          <p:cNvSpPr txBox="1"/>
          <p:nvPr/>
        </p:nvSpPr>
        <p:spPr>
          <a:xfrm>
            <a:off x="2000883" y="4694380"/>
            <a:ext cx="8784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背景：随着互联网的普及和发展，人们越来越需要一个方便、快捷的平台来分享信息、交流思想和讨论问题。</a:t>
            </a:r>
            <a:r>
              <a:rPr lang="en-US" altLang="zh-CN" dirty="0"/>
              <a:t>BBS</a:t>
            </a:r>
            <a:r>
              <a:rPr lang="zh-CN" altLang="en-US" dirty="0"/>
              <a:t>系统作为一种早期的网络社区平台，在数字化时代仍然扮演着重要的角色。</a:t>
            </a:r>
          </a:p>
          <a:p>
            <a:r>
              <a:rPr lang="zh-CN" altLang="en-US" dirty="0"/>
              <a:t>目标：开发一个功能完善、易于使用、安全稳定的</a:t>
            </a:r>
            <a:r>
              <a:rPr lang="en-US" altLang="zh-CN" dirty="0"/>
              <a:t>BBS</a:t>
            </a:r>
            <a:r>
              <a:rPr lang="zh-CN" altLang="en-US" dirty="0"/>
              <a:t>系统，满足用户在线交流、分享信息和讨论话题的需求。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9A3352-21A3-F74A-B280-279D355A7459}"/>
              </a:ext>
            </a:extLst>
          </p:cNvPr>
          <p:cNvSpPr txBox="1"/>
          <p:nvPr/>
        </p:nvSpPr>
        <p:spPr>
          <a:xfrm>
            <a:off x="2036887" y="2896245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BBS</a:t>
            </a:r>
            <a:r>
              <a:rPr lang="zh-CN" altLang="en-US" dirty="0"/>
              <a:t>（</a:t>
            </a:r>
            <a:r>
              <a:rPr lang="en-US" altLang="zh-CN" dirty="0"/>
              <a:t>Bulletin Board System</a:t>
            </a:r>
            <a:r>
              <a:rPr lang="zh-CN" altLang="en-US" dirty="0"/>
              <a:t>）系统，即电子公告牌系统，是一个在互联网上流行的信息发布和交流的平台。它允许用户在互联网上创建一个或多个虚拟的社区，这些社区可以围绕各种主题，如科技、音乐、电影、旅行等，供用户在其中发布信息、交流思想、讨论问题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102100" y="3493135"/>
            <a:ext cx="4673600" cy="107759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0" tIns="36359" rIns="72720" bIns="36359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65" y="2214894"/>
            <a:ext cx="1020423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4701183" y="3785710"/>
            <a:ext cx="4289425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l">
              <a:buNone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Part2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：功能设计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32"/>
          <p:cNvSpPr txBox="1"/>
          <p:nvPr/>
        </p:nvSpPr>
        <p:spPr>
          <a:xfrm>
            <a:off x="2702560" y="2077720"/>
            <a:ext cx="4998085" cy="566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857250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系统体系结构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65CB16-9F91-926E-15C8-548C931B46BF}"/>
              </a:ext>
            </a:extLst>
          </p:cNvPr>
          <p:cNvSpPr/>
          <p:nvPr/>
        </p:nvSpPr>
        <p:spPr>
          <a:xfrm>
            <a:off x="380703" y="928217"/>
            <a:ext cx="12169352" cy="6132302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BC497F-3E38-22BC-DC4A-C7B19DB74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2" y="1382712"/>
            <a:ext cx="8658225" cy="44672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5758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42265" y="1414145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857250" y="2188210"/>
            <a:ext cx="11564620" cy="4632325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917" y="1441450"/>
            <a:ext cx="2412106" cy="429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普通用户用例图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8E1CC0-345D-F394-88A4-E8F917342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776" y="2273117"/>
            <a:ext cx="3465007" cy="44625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7258AC-D571-328E-6B03-2F4BE09B49DC}"/>
              </a:ext>
            </a:extLst>
          </p:cNvPr>
          <p:cNvSpPr txBox="1"/>
          <p:nvPr/>
        </p:nvSpPr>
        <p:spPr>
          <a:xfrm>
            <a:off x="5277247" y="2752229"/>
            <a:ext cx="6768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登录：用户使用账号密码登录到系统。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注册：用户输入账户信息，获得系统账号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3.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修改用户信息：用户可以在登入系统后修改自己注册             时填写的各项信息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4.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浏览帖子：用户可以浏览其他用户发表的帖子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5.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发表帖子：用户可以在系统上发表自己的帖子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6.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回复帖子：用户可以回复（评论）自己或者其他用户的帖子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7.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删除帖子：用户可以删除自己发表的帖子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09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42265" y="1414145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857250" y="1956435"/>
            <a:ext cx="11564620" cy="5064713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917" y="1441450"/>
            <a:ext cx="3060178" cy="429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用户信息修改活动图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96FB89-1CA5-9D16-3178-DB27F939E5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" r="4000" b="1982"/>
          <a:stretch/>
        </p:blipFill>
        <p:spPr>
          <a:xfrm>
            <a:off x="4366350" y="2030296"/>
            <a:ext cx="3456383" cy="49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>
            <a:spLocks noChangeAspect="1"/>
          </p:cNvSpPr>
          <p:nvPr/>
        </p:nvSpPr>
        <p:spPr>
          <a:xfrm>
            <a:off x="342265" y="1414145"/>
            <a:ext cx="514985" cy="514985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17195" y="21150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857250" y="2104158"/>
            <a:ext cx="11564620" cy="4716378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917" y="1441450"/>
            <a:ext cx="3060178" cy="429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管理员版块管理顺序图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DEC724-B02B-BA21-75C9-010625BF66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83" b="20000"/>
          <a:stretch/>
        </p:blipFill>
        <p:spPr>
          <a:xfrm>
            <a:off x="3250808" y="2176165"/>
            <a:ext cx="6357133" cy="45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510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13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YinZJG#"/>
  <p:tag name="MH_LAYOUT" val="TitleSubTitle"/>
  <p:tag name="MH" val="2016102218133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第一PPT，www.1ppt.com">
  <a:themeElements>
    <a:clrScheme name="自定义 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358"/>
      </a:accent1>
      <a:accent2>
        <a:srgbClr val="18B29D"/>
      </a:accent2>
      <a:accent3>
        <a:srgbClr val="004358"/>
      </a:accent3>
      <a:accent4>
        <a:srgbClr val="18B29D"/>
      </a:accent4>
      <a:accent5>
        <a:srgbClr val="004358"/>
      </a:accent5>
      <a:accent6>
        <a:srgbClr val="18B29D"/>
      </a:accent6>
      <a:hlink>
        <a:srgbClr val="004358"/>
      </a:hlink>
      <a:folHlink>
        <a:srgbClr val="18B2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836</Words>
  <Application>Microsoft Office PowerPoint</Application>
  <PresentationFormat>自定义</PresentationFormat>
  <Paragraphs>302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方正粗黑宋简体</vt:lpstr>
      <vt:lpstr>Arial</vt:lpstr>
      <vt:lpstr>Calibri</vt:lpstr>
      <vt:lpstr>Calibri Light</vt:lpstr>
      <vt:lpstr>Impact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/>
  <cp:keywords>www.1ppt.com</cp:keywords>
  <cp:lastModifiedBy/>
  <cp:revision>19</cp:revision>
  <dcterms:created xsi:type="dcterms:W3CDTF">2016-11-21T13:43:00Z</dcterms:created>
  <dcterms:modified xsi:type="dcterms:W3CDTF">2024-06-05T11:35:34Z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